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2" r:id="rId19"/>
    <p:sldId id="313" r:id="rId20"/>
    <p:sldId id="315" r:id="rId21"/>
    <p:sldId id="314" r:id="rId22"/>
    <p:sldId id="316" r:id="rId23"/>
    <p:sldId id="266" r:id="rId24"/>
    <p:sldId id="268" r:id="rId25"/>
    <p:sldId id="269" r:id="rId26"/>
    <p:sldId id="270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71" r:id="rId36"/>
    <p:sldId id="272" r:id="rId37"/>
    <p:sldId id="273" r:id="rId38"/>
    <p:sldId id="276" r:id="rId39"/>
    <p:sldId id="275" r:id="rId40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ADF0F-E4E2-44C4-8AE0-45936C49549F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B9418-0086-44F7-83F8-281E67C6ED92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B9418-0086-44F7-83F8-281E67C6ED92}" type="slidenum">
              <a:rPr lang="ro-RO" smtClean="0"/>
              <a:pPr/>
              <a:t>21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ro-RO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24DDA77E-6709-4607-B4D9-2D9A16419E76}" type="datetimeFigureOut">
              <a:rPr lang="ro-RO" smtClean="0"/>
              <a:pPr/>
              <a:t>05.03.2019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ro-RO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1CE48B8E-4AA2-401E-8D9B-5BD391A46274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sz="6000" dirty="0" smtClean="0"/>
              <a:t>SEPHORA</a:t>
            </a:r>
            <a:endParaRPr lang="ro-RO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4678" y="3539864"/>
            <a:ext cx="5254542" cy="1101248"/>
          </a:xfrm>
        </p:spPr>
        <p:txBody>
          <a:bodyPr>
            <a:normAutofit/>
          </a:bodyPr>
          <a:lstStyle/>
          <a:p>
            <a:r>
              <a:rPr lang="ro-RO" sz="2800" dirty="0" smtClean="0">
                <a:latin typeface="Book Antiqua" pitchFamily="18" charset="0"/>
              </a:rPr>
              <a:t>Excellence, Freedom, Passion &amp; Boldness</a:t>
            </a:r>
            <a:endParaRPr lang="ro-RO" sz="2800" dirty="0">
              <a:latin typeface="Book Antiqua" pitchFamily="18" charset="0"/>
            </a:endParaRPr>
          </a:p>
        </p:txBody>
      </p:sp>
      <p:pic>
        <p:nvPicPr>
          <p:cNvPr id="4" name="Picture 3" descr="b017d5db0bc7dc0545bd0c5177e7e090--tarte-sephor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285728"/>
            <a:ext cx="2286026" cy="2286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0_h4Ct-AdDn-_VcrP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4286256"/>
            <a:ext cx="230443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033923" y="4429132"/>
            <a:ext cx="5782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 Antiqua" pitchFamily="18" charset="0"/>
              </a:rPr>
              <a:t>Un nou mod de a trăi frumusețea !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7686" y="5857892"/>
            <a:ext cx="457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Alexandra-Maria BARBU		Diana-Iuliana BĂLAN		</a:t>
            </a:r>
          </a:p>
          <a:p>
            <a:r>
              <a:rPr lang="ro-RO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Alexandra-Mihaela BOANGIU	Ioana-Andreea BERDEI</a:t>
            </a:r>
          </a:p>
          <a:p>
            <a:r>
              <a:rPr lang="ro-RO" sz="11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		Andrei BAICU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UTILITATE</a:t>
            </a:r>
            <a:endParaRPr lang="ro-R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398" t="21875" r="32010" b="13541"/>
          <a:stretch>
            <a:fillRect/>
          </a:stretch>
        </p:blipFill>
        <p:spPr bwMode="auto">
          <a:xfrm>
            <a:off x="1857356" y="1571612"/>
            <a:ext cx="5214974" cy="503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0034" y="1714488"/>
            <a:ext cx="7238520" cy="4856184"/>
          </a:xfrm>
          <a:prstGeom prst="rect">
            <a:avLst/>
          </a:prstGeom>
          <a:solidFill>
            <a:schemeClr val="bg1"/>
          </a:solidFill>
          <a:ln>
            <a:solidFill>
              <a:srgbClr val="E35353"/>
            </a:solidFill>
          </a:ln>
        </p:spPr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ro-RO" sz="2600" b="0" strike="noStrike" spc="-1" dirty="0">
              <a:solidFill>
                <a:srgbClr val="000000"/>
              </a:solidFill>
              <a:latin typeface="Trebuchet MS"/>
            </a:endParaRPr>
          </a:p>
          <a:p>
            <a:pPr marL="274320" indent="-273960" algn="just">
              <a:lnSpc>
                <a:spcPct val="100000"/>
              </a:lnSpc>
              <a:spcBef>
                <a:spcPts val="601"/>
              </a:spcBef>
              <a:buClr>
                <a:srgbClr val="B13F9A"/>
              </a:buClr>
              <a:buSzPct val="73000"/>
              <a:buFont typeface="Wingdings 2" charset="2"/>
              <a:buChar char=""/>
            </a:pPr>
            <a:endParaRPr lang="ro-RO" sz="1200" b="0" strike="noStrike" spc="-1" dirty="0">
              <a:solidFill>
                <a:srgbClr val="000000"/>
              </a:solidFill>
              <a:latin typeface="Trebuchet MS"/>
            </a:endParaRPr>
          </a:p>
          <a:p>
            <a:endParaRPr lang="ro-RO" sz="12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Calitate</a:t>
            </a:r>
          </a:p>
          <a:p>
            <a:pPr marL="360" algn="just">
              <a:spcBef>
                <a:spcPts val="601"/>
              </a:spcBef>
              <a:buClr>
                <a:srgbClr val="B13F9A"/>
              </a:buClr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Libertate</a:t>
            </a:r>
          </a:p>
          <a:p>
            <a:pPr marL="360" algn="just">
              <a:spcBef>
                <a:spcPts val="601"/>
              </a:spcBef>
              <a:buClr>
                <a:srgbClr val="B13F9A"/>
              </a:buClr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Varietate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Exclusivitate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endParaRPr lang="ro-RO" sz="20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1"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Experiență pozitivă la cumpărături</a:t>
            </a:r>
          </a:p>
        </p:txBody>
      </p:sp>
      <p:pic>
        <p:nvPicPr>
          <p:cNvPr id="5" name="Picture 3" descr="C:\Users\MY PC\Desktop\sephora-beauty-appreciation-week-he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4" y="642918"/>
            <a:ext cx="4032448" cy="4693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758138" cy="4846320"/>
          </a:xfrm>
        </p:spPr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Font typeface="Wingdings 2" charset="2"/>
              <a:buChar char=""/>
            </a:pPr>
            <a:r>
              <a:rPr lang="ro-RO" spc="-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Femei				</a:t>
            </a:r>
            <a:r>
              <a:rPr lang="ro-RO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Bărbați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b="1" spc="-1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	</a:t>
            </a:r>
            <a:r>
              <a:rPr lang="ro-RO" sz="2000" b="1" spc="-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Segmente de vârstă</a:t>
            </a:r>
            <a:r>
              <a:rPr lang="ro-RO" sz="2000" spc="-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:	           </a:t>
            </a:r>
            <a:r>
              <a:rPr lang="ro-RO" sz="2000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Segmente de vârstă: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		- </a:t>
            </a:r>
            <a:r>
              <a:rPr lang="ro-RO" sz="2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20-30</a:t>
            </a: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			</a:t>
            </a:r>
            <a:r>
              <a:rPr lang="ro-RO" sz="2000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-</a:t>
            </a: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ro-RO" sz="2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20-30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		- </a:t>
            </a:r>
            <a:r>
              <a:rPr lang="ro-RO" sz="2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30-40			</a:t>
            </a:r>
            <a:r>
              <a:rPr lang="ro-RO" sz="2000" dirty="0" smtClean="0">
                <a:solidFill>
                  <a:srgbClr val="0070C0"/>
                </a:solidFill>
                <a:latin typeface="Arial Black" pitchFamily="34" charset="0"/>
              </a:rPr>
              <a:t>-</a:t>
            </a:r>
            <a:r>
              <a:rPr lang="ro-RO" sz="2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30-40 +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		- </a:t>
            </a:r>
            <a:r>
              <a:rPr lang="ro-RO" sz="2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40-50 +</a:t>
            </a:r>
            <a:endParaRPr lang="ro-RO" sz="2000" spc="-1" dirty="0" smtClean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spc="-1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	Produse destinate persoanelor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spc="-1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	de pretutindeni, indiferent de</a:t>
            </a: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None/>
            </a:pPr>
            <a:r>
              <a:rPr lang="ro-RO" sz="2000" spc="-1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	naționalitate.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14876" y="1142984"/>
            <a:ext cx="500066" cy="10001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320" indent="-273960" algn="just">
              <a:lnSpc>
                <a:spcPct val="100000"/>
              </a:lnSpc>
              <a:spcBef>
                <a:spcPts val="601"/>
              </a:spcBef>
              <a:buClr>
                <a:srgbClr val="B13F9A"/>
              </a:buClr>
              <a:buSzPct val="73000"/>
              <a:buFont typeface="Wingdings 2" charset="2"/>
              <a:buChar char=""/>
            </a:pPr>
            <a:endParaRPr lang="ro-RO" sz="2400" spc="-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</a:endParaRPr>
          </a:p>
          <a:p>
            <a:pPr marL="274320" indent="-273960" algn="just">
              <a:lnSpc>
                <a:spcPct val="100000"/>
              </a:lnSpc>
              <a:spcBef>
                <a:spcPts val="601"/>
              </a:spcBef>
              <a:buClr>
                <a:srgbClr val="0070C0"/>
              </a:buClr>
              <a:buSzPct val="73000"/>
              <a:buFont typeface="Wingdings 2" charset="2"/>
              <a:buChar char=""/>
            </a:pPr>
            <a:r>
              <a:rPr lang="ro-RO" sz="2600" spc="-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</a:p>
        </p:txBody>
      </p:sp>
      <p:pic>
        <p:nvPicPr>
          <p:cNvPr id="5" name="Picture 2" descr="Image result for sephora model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4500570"/>
            <a:ext cx="3963860" cy="2147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42" y="3357562"/>
            <a:ext cx="2714644" cy="338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 smtClean="0"/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TENDINȚELE PIEȚEI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COTA DE PIAȚĂ</a:t>
            </a:r>
          </a:p>
          <a:p>
            <a:endParaRPr lang="ro-RO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1469" t="30770" r="27542" b="16876"/>
          <a:stretch/>
        </p:blipFill>
        <p:spPr bwMode="auto">
          <a:xfrm>
            <a:off x="928662" y="3000372"/>
            <a:ext cx="6748568" cy="3471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 smtClean="0"/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TENDINȚELE PIEȚEI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PROFITUL NET ȘI CIFRA DE AFACERI</a:t>
            </a:r>
          </a:p>
          <a:p>
            <a:endParaRPr lang="ro-RO" dirty="0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l="59677" t="26252" r="3372" b="29259"/>
          <a:stretch/>
        </p:blipFill>
        <p:spPr bwMode="auto">
          <a:xfrm>
            <a:off x="1214414" y="3143248"/>
            <a:ext cx="6001488" cy="314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CONCURENȚI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DOUGLAS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NOTINO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8" y="2143116"/>
            <a:ext cx="4725634" cy="204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78" y="4429132"/>
            <a:ext cx="4714908" cy="20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clienti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CONCURENȚI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KENDRA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MARIONNAUD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071546"/>
            <a:ext cx="2769356" cy="2981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thHH7TG0Y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438" y="4429132"/>
            <a:ext cx="3009900" cy="225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GET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Publicitate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vi-VN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Panouri publicitare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și sloganuri simple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vi-VN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Modele care poartă machiajul pentru a susține cât mai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vi-VN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clar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vi-VN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mesajul transmis pe panourile publicitare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endParaRPr lang="ro-RO" sz="1700" dirty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52" y="4000504"/>
            <a:ext cx="5936764" cy="2600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GET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Produse marcă proprie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Multe dintre produsele pe care le comercializează Sephora sunt publicate în reviste, precum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Cosmopolitan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,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Vogue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și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Seventeen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4000504"/>
            <a:ext cx="2592288" cy="266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16" y="4143380"/>
            <a:ext cx="1944217" cy="2275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8" y="4143380"/>
            <a:ext cx="1906660" cy="22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GET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Prezentarea produselor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Sephora își prezintă produsele apărute prin intermediul: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unui catalog cu produsele însoțite de descrieri amănunțite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site online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propriul canal de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YOUTUBE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	- 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ședințe de make-up, organizate ocazional în magazine, unde sunt prezentate în detaliu și sunt folosite o parte din produse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comunitatea online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Beauty Insider Sephora</a:t>
            </a:r>
            <a:endParaRPr lang="ro-RO" sz="1800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PROPOZITIA DE VALOARE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just">
              <a:buNone/>
            </a:pPr>
            <a:r>
              <a:rPr lang="ro-RO" sz="2000" dirty="0" smtClean="0">
                <a:latin typeface="Arial Black" pitchFamily="34" charset="0"/>
              </a:rPr>
              <a:t>	</a:t>
            </a:r>
            <a:r>
              <a:rPr lang="ro-RO" sz="20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Secretul Sephora constă în faptul că este </a:t>
            </a:r>
            <a:r>
              <a:rPr lang="ro-RO" sz="20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“Destinația </a:t>
            </a:r>
            <a:r>
              <a:rPr lang="ro-RO" sz="20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supremă</a:t>
            </a:r>
            <a:r>
              <a:rPr lang="ro-RO" sz="20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 a frumuseții”</a:t>
            </a:r>
            <a:r>
              <a:rPr lang="ro-RO" sz="20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, oferind o selecție de produse pe cât de incredibile, pe atât de moderne, reflectând, de asemenea, un gust al libertății, un sentiment de plăcere și dorința de a oferi frumusețe clienților săi.</a:t>
            </a:r>
            <a:endParaRPr lang="ro-RO" sz="2000" dirty="0">
              <a:solidFill>
                <a:schemeClr val="tx2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GET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Prezentarea produselor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Sephora își prezintă produsele apărute prin intermediul: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unui catalog cu produsele însoțite de descrieri amănunțite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site online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propriul canal de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YOUTUBE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	- 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ședințe de make-up, organizate ocazional în magazine, unde sunt prezentate în detaliu și sunt folosite o parte din produse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- comunitatea online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Beauty Insider Sephora</a:t>
            </a:r>
            <a:endParaRPr lang="ro-RO" sz="1800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KEEP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Sephora deține un sistem propriu creat în vederea fidelizării clienților prin acordarea de avantaje ca urmare a efectuării de cumpărături din magazine prin intermediul a trei tipuri de carduri: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None/>
            </a:pPr>
            <a:endParaRPr lang="ro-RO" sz="17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Cardul Sephora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WHITE</a:t>
            </a:r>
            <a:endParaRPr lang="ro-RO" sz="1800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Cardul Sephora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BLACK</a:t>
            </a:r>
            <a:endParaRPr lang="ro-RO" sz="1800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Cardul Sephora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GOLD</a:t>
            </a:r>
            <a:endParaRPr lang="ro-RO" sz="1800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3411924" cy="181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 result for Cardul Sephora 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0" y="5143512"/>
            <a:ext cx="6664088" cy="14940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relatii cu clientii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MODELUL FUNNEL</a:t>
            </a:r>
          </a:p>
          <a:p>
            <a:pPr algn="just"/>
            <a:r>
              <a:rPr lang="ro-RO" sz="20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KEEP</a:t>
            </a:r>
          </a:p>
          <a:p>
            <a:pPr lvl="1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sz="17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Magazinele Sephora realizează promoții masive: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în perioada sărbătorilor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în momentul apariției colecțiilor noi de produse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Black Friday</a:t>
            </a:r>
          </a:p>
          <a:p>
            <a:pPr lvl="3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ü"/>
            </a:pP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de-a lungul anului prin </a:t>
            </a:r>
            <a:r>
              <a:rPr lang="ro-RO" sz="18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coduri promoționale</a:t>
            </a:r>
            <a:r>
              <a:rPr lang="ro-RO" sz="1800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în valoare de 10-30 %</a:t>
            </a:r>
          </a:p>
        </p:txBody>
      </p:sp>
      <p:pic>
        <p:nvPicPr>
          <p:cNvPr id="11" name="Picture 10" descr="bg_Esantioane_cado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4643446"/>
            <a:ext cx="2451892" cy="540000"/>
          </a:xfrm>
          <a:prstGeom prst="rect">
            <a:avLst/>
          </a:prstGeom>
        </p:spPr>
      </p:pic>
      <p:pic>
        <p:nvPicPr>
          <p:cNvPr id="12" name="Picture 11" descr="bg_ambalaj-cado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8" y="4572008"/>
            <a:ext cx="2437297" cy="540000"/>
          </a:xfrm>
          <a:prstGeom prst="rect">
            <a:avLst/>
          </a:prstGeom>
        </p:spPr>
      </p:pic>
      <p:pic>
        <p:nvPicPr>
          <p:cNvPr id="13" name="Picture 12" descr="bg_bg_livrare-gratuita_1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678" y="4643446"/>
            <a:ext cx="2437297" cy="540000"/>
          </a:xfrm>
          <a:prstGeom prst="rect">
            <a:avLst/>
          </a:prstGeom>
        </p:spPr>
      </p:pic>
      <p:pic>
        <p:nvPicPr>
          <p:cNvPr id="14" name="Picture 13" descr="bg_header-sephora-collection-mascar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5572140"/>
            <a:ext cx="7200000" cy="7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CANALELE DE DISTRIBUTIE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FIZICE</a:t>
            </a:r>
          </a:p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aprox 2300 magazine la nivel internațional, prezente în 33 țări din întreaga lume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&gt; 600 magazine în Europa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în România, Sephora este prezentă pe piață din aprilie 2007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în prezent, Sephora România numără 32 magazine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canalele de distributie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FIZICE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1447" t="28148" r="25395" b="20974"/>
          <a:stretch>
            <a:fillRect/>
          </a:stretch>
        </p:blipFill>
        <p:spPr bwMode="auto">
          <a:xfrm>
            <a:off x="1000100" y="2786058"/>
            <a:ext cx="6463908" cy="2928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4348" y="6143644"/>
            <a:ext cx="71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București,  Arad, Bacău, Brașov, Cluj-Napoca, Constanța, Craiova, Galați, Iași, Pitești, Ploiești, Suceava, Timișoara</a:t>
            </a:r>
            <a:endParaRPr lang="ro-RO" sz="10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CANALELE DE DISTRIBUTIE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VIRTUALE</a:t>
            </a:r>
          </a:p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comenzi online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costul livrării este de 15 lei (GLS) / 19 lei (SAMEDAY COURIER – serviciu disponibil doar în București) pentru comenzi de până la 180 lei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în cazul comenzilor cu o valoare mai mare de 180 lei, cumpărătorul beneficiază de livrare gratuită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CANALELE DE DISTRIBUTIE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VIRTUALE</a:t>
            </a:r>
          </a:p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livrare prin GLS =&gt; 1-3 zile lucrătoare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livrare prin SAMEDAY COURIER =&gt; livrare în aceeași zi pentru comenzile plasate până în ora 14:00 în zilele lucrătoare (luni-vineri) și livrare în următoarea zi lucrătoare pentru comenzile plasate după ora 14:00 în zilele lucrătoare (luni-vineri)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returul se poate face în termen de 14 zile calendaristice de la data intrării în posesie a produselor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Resurse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UMANE: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la nivel mondial</a:t>
            </a: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25.000 angajați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(în prezent, sephora.com)</a:t>
            </a:r>
            <a:endParaRPr lang="ro-RO" sz="14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sz="2000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în România</a:t>
            </a:r>
            <a:r>
              <a:rPr lang="ro-RO" sz="2000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311 angajați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(2017, termene.ro)</a:t>
            </a:r>
            <a:endParaRPr lang="ro-RO" sz="14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sp>
        <p:nvSpPr>
          <p:cNvPr id="4" name="CustomShape 3"/>
          <p:cNvSpPr/>
          <p:nvPr/>
        </p:nvSpPr>
        <p:spPr>
          <a:xfrm>
            <a:off x="225201" y="3730862"/>
            <a:ext cx="4024080" cy="2736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b="0" u="sng" strike="noStrike" spc="-1" dirty="0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La </a:t>
            </a:r>
            <a:r>
              <a:rPr lang="en-US" b="0" u="sng" strike="noStrike" spc="-1" dirty="0" err="1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sediul</a:t>
            </a:r>
            <a:r>
              <a:rPr lang="en-US" b="0" u="sng" strike="noStrike" spc="-1" dirty="0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 central</a:t>
            </a:r>
            <a:endParaRPr lang="en-US" b="0" strike="noStrike" spc="-1" dirty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</a:t>
            </a:r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departamentul de resurse </a:t>
            </a:r>
            <a:r>
              <a:rPr lang="ro-RO" sz="1600" b="0" strike="noStrike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umane</a:t>
            </a:r>
            <a:endParaRPr lang="en-US" sz="1600" b="0" strike="noStrike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departamentul financiar</a:t>
            </a:r>
            <a:endParaRPr lang="en-US" sz="1600" b="0" strike="noStrike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</a:t>
            </a:r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linia proprie Sephora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departamentul IT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departamentul de marketing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ctr"/>
            <a:endParaRPr lang="en-US" sz="2000" b="0" strike="noStrike" spc="-1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5" name="CustomShape 4"/>
          <p:cNvSpPr/>
          <p:nvPr/>
        </p:nvSpPr>
        <p:spPr>
          <a:xfrm flipH="1">
            <a:off x="4297088" y="3729757"/>
            <a:ext cx="3748680" cy="271513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US" b="0" u="sng" strike="noStrike" spc="-1" dirty="0" err="1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În</a:t>
            </a:r>
            <a:r>
              <a:rPr lang="en-US" b="0" u="sng" strike="noStrike" spc="-1" dirty="0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 </a:t>
            </a:r>
            <a:r>
              <a:rPr lang="en-US" b="0" u="sng" strike="noStrike" spc="-1" dirty="0" err="1">
                <a:solidFill>
                  <a:schemeClr val="accent1">
                    <a:lumMod val="75000"/>
                  </a:schemeClr>
                </a:solidFill>
                <a:uFillTx/>
                <a:latin typeface="Arial Black" pitchFamily="34" charset="0"/>
              </a:rPr>
              <a:t>magazin</a:t>
            </a:r>
            <a:endParaRPr lang="en-US" b="0" strike="noStrike" spc="-1" dirty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consilieri beauty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director de magazin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specialist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sz="1600" b="0" strike="noStrike" spc="-1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• manager regional</a:t>
            </a:r>
            <a:endParaRPr lang="en-US" sz="1600" b="0" strike="noStrike" spc="-1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endParaRPr lang="en-US" sz="2000" b="0" strike="noStrike" spc="-1" dirty="0">
              <a:solidFill>
                <a:srgbClr val="FFFFFF"/>
              </a:solidFill>
              <a:latin typeface="Trebuchet MS"/>
            </a:endParaRPr>
          </a:p>
          <a:p>
            <a:pPr algn="ctr"/>
            <a:endParaRPr lang="en-US" sz="2000" b="0" strike="noStrike" spc="-1" dirty="0">
              <a:solidFill>
                <a:srgbClr val="FFFFFF"/>
              </a:solidFill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Resurse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MATERIALE: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active imobilizate</a:t>
            </a: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26.762.816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(2017, listafirme.ro)</a:t>
            </a:r>
            <a:endParaRPr lang="ro-RO" sz="14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active circulante</a:t>
            </a:r>
            <a:r>
              <a:rPr lang="ro-RO" sz="2000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82.323.656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(2017, listafirme.ro)</a:t>
            </a:r>
            <a:endParaRPr lang="ro-RO" sz="14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Resurse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FINANCIARE: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active imobilizate</a:t>
            </a: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26.762.816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(2017, listafirme.ro)</a:t>
            </a:r>
            <a:endParaRPr lang="ro-RO" sz="1400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capitaluri proprii</a:t>
            </a:r>
            <a:r>
              <a:rPr lang="ro-RO" sz="2000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:</a:t>
            </a:r>
            <a:r>
              <a:rPr lang="ro-RO" sz="20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56.397.039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(2017, listafirme.ro)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capital social: 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478.400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(sephora.ro)</a:t>
            </a:r>
            <a:endParaRPr lang="ro-RO" sz="1400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disponibilități bănești: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36.966.784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(2017, risco.ro)</a:t>
            </a:r>
            <a:endParaRPr lang="ro-RO" spc="-1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profit:</a:t>
            </a:r>
            <a:r>
              <a:rPr lang="ro-RO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17.668.673 RON </a:t>
            </a:r>
            <a:r>
              <a:rPr lang="ro-RO" sz="1400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(2017, termene.ro)</a:t>
            </a: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PROPOZITIA DE VALOARE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ctr">
              <a:buNone/>
            </a:pPr>
            <a:endParaRPr lang="ro-RO" sz="2000" dirty="0" smtClean="0">
              <a:latin typeface="Arial Black" pitchFamily="34" charset="0"/>
            </a:endParaRPr>
          </a:p>
          <a:p>
            <a:pPr algn="just">
              <a:buNone/>
            </a:pPr>
            <a:r>
              <a:rPr lang="ro-RO" sz="2000" dirty="0" smtClean="0">
                <a:latin typeface="Arial Black" pitchFamily="34" charset="0"/>
              </a:rPr>
              <a:t>	</a:t>
            </a:r>
            <a:r>
              <a:rPr lang="ro-RO" sz="20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În plus, poți accesa oricând în magazinele Sephora o întreagă varietate de servicii, care să te conecteze cu lumea produselor cosmetice:</a:t>
            </a:r>
          </a:p>
          <a:p>
            <a:pPr lvl="3" algn="just">
              <a:buClr>
                <a:schemeClr val="tx2"/>
              </a:buClr>
              <a:buFont typeface="Wingdings" pitchFamily="2" charset="2"/>
              <a:buChar char="ü"/>
            </a:pPr>
            <a:r>
              <a:rPr lang="ro-RO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Servicii de machiaj</a:t>
            </a:r>
          </a:p>
          <a:p>
            <a:pPr lvl="3" algn="just">
              <a:buClr>
                <a:schemeClr val="tx2"/>
              </a:buClr>
              <a:buFont typeface="Wingdings" pitchFamily="2" charset="2"/>
              <a:buChar char="ü"/>
            </a:pPr>
            <a:r>
              <a:rPr lang="ro-RO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Sfaturi personalizate</a:t>
            </a:r>
          </a:p>
          <a:p>
            <a:pPr lvl="3" algn="just">
              <a:buClr>
                <a:schemeClr val="tx2"/>
              </a:buClr>
              <a:buFont typeface="Wingdings" pitchFamily="2" charset="2"/>
              <a:buChar char="ü"/>
            </a:pPr>
            <a:r>
              <a:rPr lang="ro-RO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Ambalaje de cadou speciale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Resurse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INFORMAȚIONALE: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licență pentru produsele cosmetice Sephora Collection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/>
        </p:blipFill>
        <p:spPr>
          <a:xfrm>
            <a:off x="785786" y="3000372"/>
            <a:ext cx="2857320" cy="14284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tretch/>
        </p:blipFill>
        <p:spPr>
          <a:xfrm>
            <a:off x="3357554" y="4143380"/>
            <a:ext cx="4297680" cy="231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ACTIVITATI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DE BAZĂ: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oferta de produse cosmetice provenind de la o multitudine de branduri – clasice, selective, renumite, exclusive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/>
        </p:blipFill>
        <p:spPr>
          <a:xfrm>
            <a:off x="3357554" y="4143380"/>
            <a:ext cx="4297680" cy="231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ACTIVITATI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SERVICII ÎN MAGAZIN: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servicii machiaj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demonstrații scurte de machiaj </a:t>
            </a:r>
            <a:r>
              <a:rPr lang="ro-RO" b="1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(‘15)</a:t>
            </a: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, gratuit și personalizat</a:t>
            </a: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servicii plătite </a:t>
            </a:r>
            <a:r>
              <a:rPr lang="ro-RO" b="1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(‘45) – 250 lei</a:t>
            </a: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 -&gt; în urma machiajului complet, se primește un voucher în valoarea sumei plătite cu care pot fi achiziționate produse din magazinele fizice Sephora din țară</a:t>
            </a: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ACTIVITATI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SERVICII ÎN MAGAZIN: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Brow Bar Benefit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exclusiv la Sephora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consultație + pensat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/>
        </p:blipFill>
        <p:spPr>
          <a:xfrm>
            <a:off x="2651760" y="3930480"/>
            <a:ext cx="4866840" cy="2561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ACTIVITATI cheie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endParaRPr lang="ro-RO" spc="-1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 2" charset="2"/>
              <a:buChar char=""/>
            </a:pPr>
            <a:r>
              <a:rPr lang="ro-RO" spc="-1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SERVICII ÎN MAGAZIN:</a:t>
            </a: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r>
              <a:rPr lang="ro-RO" b="1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Microsoft YaHei"/>
              </a:rPr>
              <a:t>Sephora Gift Factory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r>
              <a:rPr lang="ro-RO" b="1" spc="-1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  <a:ea typeface="Microsoft YaHei"/>
              </a:rPr>
              <a:t>serviciu de ambalat gratuit, disponibil și online</a:t>
            </a:r>
          </a:p>
          <a:p>
            <a:pPr lvl="4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ü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b="1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Microsoft YaHei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None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indent="-273960" algn="just">
              <a:spcBef>
                <a:spcPts val="601"/>
              </a:spcBef>
              <a:buClr>
                <a:srgbClr val="B13F9A"/>
              </a:buClr>
              <a:buSzPct val="100000"/>
              <a:buFont typeface="Wingdings" pitchFamily="2" charset="2"/>
              <a:buChar char="v"/>
            </a:pPr>
            <a:endParaRPr lang="ro-RO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/>
        </p:blipFill>
        <p:spPr>
          <a:xfrm>
            <a:off x="442800" y="3291840"/>
            <a:ext cx="2705040" cy="338364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tretch/>
        </p:blipFill>
        <p:spPr>
          <a:xfrm>
            <a:off x="3291840" y="3383280"/>
            <a:ext cx="4572000" cy="3223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COSTURI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endParaRPr lang="ro-RO" dirty="0" smtClean="0">
              <a:solidFill>
                <a:schemeClr val="accent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50000"/>
                  </a:schemeClr>
                </a:solidFill>
                <a:latin typeface="Arial Black" pitchFamily="34" charset="0"/>
              </a:rPr>
              <a:t>FIXE</a:t>
            </a:r>
          </a:p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Cheltuieli cu salariile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Cheltuieli cu chiria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Cheltuieli cu utilitățile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COSTURI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VARIABILE</a:t>
            </a:r>
          </a:p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Inovare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13" y="3429000"/>
            <a:ext cx="5724128" cy="315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396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04664"/>
            <a:ext cx="7239000" cy="4846320"/>
          </a:xfrm>
        </p:spPr>
        <p:txBody>
          <a:bodyPr>
            <a:normAutofit/>
          </a:bodyPr>
          <a:lstStyle/>
          <a:p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None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Laboratorul </a:t>
            </a:r>
            <a:r>
              <a:rPr lang="ro-RO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de inovare al companiei Sephora din San 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Francisco a dezvoltat o aplicație numită </a:t>
            </a:r>
            <a:r>
              <a:rPr lang="ro-RO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Virtual Artist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,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car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e</a:t>
            </a:r>
            <a:r>
              <a:rPr lang="ro-RO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folose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ș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tehnologia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ModiFace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pentru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a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ajuta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clien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ții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s</a:t>
            </a:r>
            <a:r>
              <a:rPr lang="ro-RO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ă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decid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ă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cum 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-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ar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sta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cu un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anumit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produs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 de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make-up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.</a:t>
            </a:r>
            <a:endParaRPr lang="ro-RO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66" y="3143248"/>
            <a:ext cx="5943108" cy="2822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460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COSTURI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ro-RO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algn="just"/>
            <a:endParaRPr lang="ro-RO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ro-RO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VARIABILE</a:t>
            </a:r>
          </a:p>
          <a:p>
            <a:pPr algn="just">
              <a:buNone/>
            </a:pPr>
            <a:endParaRPr lang="ro-RO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Publicitate</a:t>
            </a:r>
          </a:p>
          <a:p>
            <a:pPr lvl="2" algn="just">
              <a:buClr>
                <a:schemeClr val="bg2">
                  <a:lumMod val="50000"/>
                </a:schemeClr>
              </a:buClr>
              <a:buSzPct val="100000"/>
              <a:buNone/>
            </a:pP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	Sephora alocă un buget substanțial campaniilor de publicitate - cheltuieli cu mentenanța site-ului, aplicații mobile, rețele de socializare.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77" y="764704"/>
            <a:ext cx="7239000" cy="4846320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r>
              <a:rPr lang="ro-RO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Marketing</a:t>
            </a:r>
          </a:p>
          <a:p>
            <a:pPr lvl="2" algn="just">
              <a:buClr>
                <a:schemeClr val="tx2"/>
              </a:buClr>
              <a:buSzPct val="100000"/>
              <a:buNone/>
            </a:pPr>
            <a:r>
              <a:rPr lang="ro-RO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Costuri </a:t>
            </a:r>
            <a:r>
              <a:rPr lang="ro-RO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generale scăzute </a:t>
            </a:r>
            <a:r>
              <a:rPr lang="ro-RO" dirty="0" smtClean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datorită </a:t>
            </a:r>
            <a:r>
              <a:rPr lang="ro-RO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eficienței operaționale</a:t>
            </a: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  <a:p>
            <a:pPr lvl="2" algn="just">
              <a:buClr>
                <a:schemeClr val="tx2"/>
              </a:buClr>
              <a:buSzPct val="100000"/>
              <a:buFont typeface="Wingdings" pitchFamily="2" charset="2"/>
              <a:buChar char="Ø"/>
            </a:pPr>
            <a:endParaRPr lang="ro-RO" dirty="0" smtClean="0">
              <a:solidFill>
                <a:schemeClr val="bg2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2786058"/>
            <a:ext cx="6228184" cy="3114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292710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PRETURI</a:t>
            </a:r>
            <a:endParaRPr lang="ro-RO" dirty="0"/>
          </a:p>
        </p:txBody>
      </p:sp>
      <p:pic>
        <p:nvPicPr>
          <p:cNvPr id="4" name="Picture 3" descr="bombee-rose-gold-honey-mask_14010_1_15185951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3643314"/>
            <a:ext cx="2540000" cy="2540000"/>
          </a:xfrm>
          <a:prstGeom prst="rect">
            <a:avLst/>
          </a:prstGeom>
        </p:spPr>
      </p:pic>
      <p:pic>
        <p:nvPicPr>
          <p:cNvPr id="6" name="Picture 5" descr="crme-cellulaire-platine-rare_1183_1_144093689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4942" y="3643314"/>
            <a:ext cx="2540000" cy="254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</a:t>
            </a: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Prețurile sunt relativ accesibile, dacă analizăm raportul preț-calitate.</a:t>
            </a:r>
          </a:p>
          <a:p>
            <a:pPr algn="just">
              <a:buNone/>
            </a:pPr>
            <a:endParaRPr lang="ro-RO" sz="20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Există, totodată, și produse al căror preț depășește media (</a:t>
            </a:r>
            <a:r>
              <a:rPr lang="ro-RO" sz="20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produse de lux</a:t>
            </a: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).</a:t>
            </a:r>
          </a:p>
          <a:p>
            <a:pPr algn="just">
              <a:buNone/>
            </a:pPr>
            <a:endParaRPr lang="ro-RO" sz="20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>
              <a:buNone/>
            </a:pPr>
            <a:endParaRPr lang="ro-RO" sz="2000" dirty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6000768"/>
            <a:ext cx="2643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PAPA RECIPE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Rose Gold Honey Mask</a:t>
            </a:r>
            <a:endParaRPr lang="ro-RO" sz="1400" dirty="0">
              <a:solidFill>
                <a:schemeClr val="accent5">
                  <a:lumMod val="7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21 lei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190" y="6000768"/>
            <a:ext cx="3071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LA PRAIRIE</a:t>
            </a:r>
            <a:endParaRPr lang="ro-RO" sz="1400" dirty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Platinum Rare Cellular Cream</a:t>
            </a:r>
            <a:endParaRPr lang="ro-RO" sz="1400" dirty="0">
              <a:solidFill>
                <a:schemeClr val="accent5">
                  <a:lumMod val="7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4.931 lei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 1 9"/>
          <p:cNvSpPr/>
          <p:nvPr/>
        </p:nvSpPr>
        <p:spPr>
          <a:xfrm>
            <a:off x="1142976" y="3929066"/>
            <a:ext cx="3571900" cy="2714644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Explosion 1 8"/>
          <p:cNvSpPr/>
          <p:nvPr/>
        </p:nvSpPr>
        <p:spPr>
          <a:xfrm>
            <a:off x="4357686" y="2714620"/>
            <a:ext cx="3571900" cy="2714644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4" name="Rectangle 3"/>
          <p:cNvSpPr/>
          <p:nvPr/>
        </p:nvSpPr>
        <p:spPr>
          <a:xfrm>
            <a:off x="4714876" y="3643314"/>
            <a:ext cx="27712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4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 Black" pitchFamily="34" charset="0"/>
              </a:rPr>
              <a:t>Creative</a:t>
            </a:r>
            <a:endParaRPr lang="ro-RO" sz="4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Explosion 1 7"/>
          <p:cNvSpPr/>
          <p:nvPr/>
        </p:nvSpPr>
        <p:spPr>
          <a:xfrm>
            <a:off x="857224" y="1214422"/>
            <a:ext cx="3571900" cy="2714644"/>
          </a:xfrm>
          <a:prstGeom prst="irregularSeal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Rectangle 4"/>
          <p:cNvSpPr/>
          <p:nvPr/>
        </p:nvSpPr>
        <p:spPr>
          <a:xfrm>
            <a:off x="1714480" y="4874137"/>
            <a:ext cx="23903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4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Rafinate</a:t>
            </a:r>
            <a:endParaRPr lang="en-US" sz="4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910" y="2071678"/>
            <a:ext cx="392150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Atractive</a:t>
            </a:r>
            <a:endParaRPr lang="en-US" sz="4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DESIGN</a:t>
            </a:r>
            <a:endParaRPr lang="ro-RO" dirty="0"/>
          </a:p>
        </p:txBody>
      </p:sp>
      <p:pic>
        <p:nvPicPr>
          <p:cNvPr id="3" name="Picture 2" descr="pure-xs-for-her-eau-de-parfum_23610_1_15384926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1857364"/>
            <a:ext cx="2540000" cy="25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844" y="4429132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PACO RABANNE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Pure XS For Her Eau De Parfum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30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242 lei</a:t>
            </a:r>
          </a:p>
        </p:txBody>
      </p:sp>
      <p:pic>
        <p:nvPicPr>
          <p:cNvPr id="5" name="Picture 4" descr="good-girl-eau-de-parfum-apa-de-parfum-30-ml_19580_2_154107108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8926" y="1857364"/>
            <a:ext cx="2540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6050" y="4429132"/>
            <a:ext cx="2643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CAROLINA HERRERA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Good Girl Eau De Parfum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30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300 lei</a:t>
            </a:r>
          </a:p>
        </p:txBody>
      </p:sp>
      <p:pic>
        <p:nvPicPr>
          <p:cNvPr id="7" name="Picture 6" descr="decadence-eau-de-parfum_4313_1_146892394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818" y="1785926"/>
            <a:ext cx="2540000" cy="25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9256" y="4429132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MARC JACOBS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Decadence Eau De Parfum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100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364 lei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DESIGN</a:t>
            </a:r>
            <a:endParaRPr lang="ro-RO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4429132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BECCA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Becca X Khloe Kardashian &amp; Malika Haqq Glow Letters</a:t>
            </a:r>
            <a:endParaRPr lang="ro-RO" sz="1400" dirty="0">
              <a:solidFill>
                <a:schemeClr val="accent5">
                  <a:lumMod val="7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86 lei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488" y="4429132"/>
            <a:ext cx="264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TOO FACED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Rich &amp; Dazzling High-Shine Sparkling Lip Gloss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401k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102 lei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9256" y="4429132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TOO FACED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Diamond Multi-Use Highlighter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Fancy Pink Diamond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191 lei</a:t>
            </a:r>
          </a:p>
        </p:txBody>
      </p:sp>
      <p:pic>
        <p:nvPicPr>
          <p:cNvPr id="9" name="Picture 8" descr="becca-x-khloe-kardashian-malika-haqq-glow-letter_24828_1_154817378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857364"/>
            <a:ext cx="2540000" cy="2540000"/>
          </a:xfrm>
          <a:prstGeom prst="rect">
            <a:avLst/>
          </a:prstGeom>
        </p:spPr>
      </p:pic>
      <p:pic>
        <p:nvPicPr>
          <p:cNvPr id="10" name="Picture 9" descr="rich-dazzling-highshine-sparkling-lip-gloss_25151_1_155084197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8926" y="1714488"/>
            <a:ext cx="2540000" cy="2540000"/>
          </a:xfrm>
          <a:prstGeom prst="rect">
            <a:avLst/>
          </a:prstGeom>
        </p:spPr>
      </p:pic>
      <p:pic>
        <p:nvPicPr>
          <p:cNvPr id="11" name="Picture 10" descr="diamond-multiuse-highlighter-iluminator-fancy-p_25143_1_155082420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694" y="1785926"/>
            <a:ext cx="254000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PERFORMANTA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Creme de foarte bună calitate</a:t>
            </a:r>
          </a:p>
          <a:p>
            <a:pPr algn="ctr">
              <a:buNone/>
            </a:pPr>
            <a:endParaRPr lang="ro-RO" sz="2000" dirty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 descr="the-regenerating-serum-grande-serum-regenerant-pen_23959_1_154091705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2071678"/>
            <a:ext cx="2107842" cy="2714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44" y="4643446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LA MER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The Regenerating Serum Grande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75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2.700 lei</a:t>
            </a:r>
          </a:p>
        </p:txBody>
      </p:sp>
      <p:pic>
        <p:nvPicPr>
          <p:cNvPr id="6" name="Picture 5" descr="prestige-night-nectar_827_1_14889874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8926" y="2214554"/>
            <a:ext cx="2317784" cy="2317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86050" y="4643446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DIOR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Dior Prestige Le Nectar de Nuit</a:t>
            </a:r>
          </a:p>
          <a:p>
            <a:pPr algn="ctr"/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30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2.179 lei</a:t>
            </a:r>
          </a:p>
        </p:txBody>
      </p:sp>
      <p:pic>
        <p:nvPicPr>
          <p:cNvPr id="8" name="Picture 7" descr="re-nutriv-ultimate-diamond-face-cream_2862_1_148648277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6446" y="2714620"/>
            <a:ext cx="1746280" cy="1746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7818" y="4643446"/>
            <a:ext cx="2643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ESTEE LAUDER</a:t>
            </a:r>
          </a:p>
          <a:p>
            <a:pPr algn="ctr"/>
            <a:r>
              <a:rPr lang="ro-RO" sz="1400" dirty="0" smtClean="0">
                <a:solidFill>
                  <a:schemeClr val="accent5">
                    <a:lumMod val="75000"/>
                  </a:schemeClr>
                </a:solidFill>
                <a:latin typeface="Arial Black" pitchFamily="34" charset="0"/>
              </a:rPr>
              <a:t>Re-Nutriv Ultimate Diamond Face Cream</a:t>
            </a:r>
          </a:p>
          <a:p>
            <a:pPr algn="ctr"/>
            <a:r>
              <a:rPr lang="ro-RO" sz="1400" dirty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5</a:t>
            </a:r>
            <a:r>
              <a:rPr lang="ro-RO" sz="1400" dirty="0" smtClean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0 ml</a:t>
            </a:r>
            <a:endParaRPr lang="ro-RO" sz="1400" dirty="0"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ctr"/>
            <a:r>
              <a:rPr lang="ro-RO" sz="1400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</a:rPr>
              <a:t>1.820 lei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UTILITATE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endParaRPr lang="ro-RO" sz="20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>
              <a:buNone/>
            </a:pPr>
            <a:endParaRPr lang="ro-RO" sz="20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Secretul unui ten frumos se află în natură.</a:t>
            </a: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Iar când știința intervine, noi ne bucurăm de rezultat.</a:t>
            </a: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O piele sănătoasă, luminoasă și energizată este tot ce ne dorim.</a:t>
            </a:r>
          </a:p>
          <a:p>
            <a:pPr algn="just">
              <a:buNone/>
            </a:pP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	Așadar, să nu mai așteptăm !</a:t>
            </a:r>
          </a:p>
          <a:p>
            <a:pPr algn="just">
              <a:buNone/>
            </a:pPr>
            <a:endParaRPr lang="ro-RO" sz="2000" dirty="0" smtClean="0">
              <a:solidFill>
                <a:schemeClr val="accent1">
                  <a:lumMod val="75000"/>
                </a:schemeClr>
              </a:solidFill>
              <a:latin typeface="Arial Black" pitchFamily="34" charset="0"/>
            </a:endParaRPr>
          </a:p>
          <a:p>
            <a:pPr algn="ctr">
              <a:buNone/>
            </a:pPr>
            <a:r>
              <a:rPr lang="ro-RO" sz="2000" dirty="0" smtClean="0">
                <a:solidFill>
                  <a:srgbClr val="00B050"/>
                </a:solidFill>
                <a:latin typeface="Arial Black" pitchFamily="34" charset="0"/>
              </a:rPr>
              <a:t>	Super ingredientele </a:t>
            </a:r>
            <a:r>
              <a:rPr lang="ro-RO" sz="2000" dirty="0" smtClean="0">
                <a:solidFill>
                  <a:schemeClr val="accent1">
                    <a:lumMod val="75000"/>
                  </a:schemeClr>
                </a:solidFill>
                <a:latin typeface="Arial Black" pitchFamily="34" charset="0"/>
              </a:rPr>
              <a:t>sunt aici, exact la îndemâna noastră !</a:t>
            </a:r>
            <a:endParaRPr lang="ro-RO" sz="2000" dirty="0">
              <a:solidFill>
                <a:srgbClr val="00B05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242</TotalTime>
  <Words>823</Words>
  <Application>Microsoft Office PowerPoint</Application>
  <PresentationFormat>On-screen Show (4:3)</PresentationFormat>
  <Paragraphs>303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Opulent</vt:lpstr>
      <vt:lpstr>SEPHORA</vt:lpstr>
      <vt:lpstr>PROPOZITIA DE VALOARE</vt:lpstr>
      <vt:lpstr>PROPOZITIA DE VALOARE</vt:lpstr>
      <vt:lpstr>PRETURI</vt:lpstr>
      <vt:lpstr>DESIGN</vt:lpstr>
      <vt:lpstr>DESIGN</vt:lpstr>
      <vt:lpstr>DESIGN</vt:lpstr>
      <vt:lpstr>PERFORMANTA</vt:lpstr>
      <vt:lpstr>UTILITATE</vt:lpstr>
      <vt:lpstr>UTILITATE</vt:lpstr>
      <vt:lpstr>clienti</vt:lpstr>
      <vt:lpstr>clienti</vt:lpstr>
      <vt:lpstr>clienti</vt:lpstr>
      <vt:lpstr>clienti</vt:lpstr>
      <vt:lpstr>clienti</vt:lpstr>
      <vt:lpstr>clienti</vt:lpstr>
      <vt:lpstr>relatii cu clientii</vt:lpstr>
      <vt:lpstr>relatii cu clientii</vt:lpstr>
      <vt:lpstr>relatii cu clientii</vt:lpstr>
      <vt:lpstr>relatii cu clientii</vt:lpstr>
      <vt:lpstr>relatii cu clientii</vt:lpstr>
      <vt:lpstr>relatii cu clientii</vt:lpstr>
      <vt:lpstr>CANALELE DE DISTRIBUTIE</vt:lpstr>
      <vt:lpstr>canalele de distributie</vt:lpstr>
      <vt:lpstr>CANALELE DE DISTRIBUTIE</vt:lpstr>
      <vt:lpstr>CANALELE DE DISTRIBUTIE</vt:lpstr>
      <vt:lpstr>Resurse cheie</vt:lpstr>
      <vt:lpstr>Resurse cheie</vt:lpstr>
      <vt:lpstr>Resurse cheie</vt:lpstr>
      <vt:lpstr>Resurse cheie</vt:lpstr>
      <vt:lpstr>ACTIVITATI cheie</vt:lpstr>
      <vt:lpstr>ACTIVITATI cheie</vt:lpstr>
      <vt:lpstr>ACTIVITATI cheie</vt:lpstr>
      <vt:lpstr>ACTIVITATI cheie</vt:lpstr>
      <vt:lpstr>COSTURI</vt:lpstr>
      <vt:lpstr>COSTURI</vt:lpstr>
      <vt:lpstr>Slide 37</vt:lpstr>
      <vt:lpstr>COSTURI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SEPHORA</dc:title>
  <dc:creator>Utilizator Windows</dc:creator>
  <cp:lastModifiedBy>Utilizator Windows</cp:lastModifiedBy>
  <cp:revision>79</cp:revision>
  <dcterms:created xsi:type="dcterms:W3CDTF">2019-03-04T08:07:28Z</dcterms:created>
  <dcterms:modified xsi:type="dcterms:W3CDTF">2019-03-05T18:27:39Z</dcterms:modified>
</cp:coreProperties>
</file>